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8" r:id="rId2"/>
    <p:sldId id="262" r:id="rId3"/>
    <p:sldId id="265" r:id="rId4"/>
    <p:sldId id="301" r:id="rId5"/>
    <p:sldId id="274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260" r:id="rId25"/>
  </p:sldIdLst>
  <p:sldSz cx="9144000" cy="6858000" type="screen4x3"/>
  <p:notesSz cx="6858000" cy="9144000"/>
  <p:custDataLst>
    <p:tags r:id="rId27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63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F9A"/>
    <a:srgbClr val="FFFFFF"/>
    <a:srgbClr val="E56061"/>
    <a:srgbClr val="3B3B3B"/>
    <a:srgbClr val="C6C6C6"/>
    <a:srgbClr val="18475C"/>
    <a:srgbClr val="48899C"/>
    <a:srgbClr val="58ACB4"/>
    <a:srgbClr val="4B3B2F"/>
    <a:srgbClr val="816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7" autoAdjust="0"/>
    <p:restoredTop sz="94660"/>
  </p:normalViewPr>
  <p:slideViewPr>
    <p:cSldViewPr>
      <p:cViewPr varScale="1">
        <p:scale>
          <a:sx n="76" d="100"/>
          <a:sy n="76" d="100"/>
        </p:scale>
        <p:origin x="1200" y="84"/>
      </p:cViewPr>
      <p:guideLst>
        <p:guide orient="horz" pos="2160"/>
        <p:guide orient="horz" pos="66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611E5-F93E-4671-A76B-8968F3473718}" type="datetimeFigureOut">
              <a:rPr lang="ko-KR" altLang="en-US" smtClean="0"/>
              <a:t>2015-10-20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67496-026A-41FE-9D5C-3D8D58CFA4F3}" type="slidenum">
              <a:rPr lang="ko-KR" altLang="en-US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801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145894" y="796103"/>
            <a:ext cx="2968906" cy="4958862"/>
          </a:xfrm>
          <a:prstGeom prst="rect">
            <a:avLst/>
          </a:prstGeom>
          <a:blipFill>
            <a:blip r:embed="rId3"/>
            <a:srcRect/>
            <a:stretch>
              <a:fillRect l="-38596" t="-16054" r="-169396" b="-22244"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0818" y="4076046"/>
            <a:ext cx="4732710" cy="58855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4400" b="1" spc="5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PERSPECTIVE</a:t>
            </a:r>
            <a:endParaRPr lang="ko-KR" altLang="en-US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260818" y="4739219"/>
            <a:ext cx="4732710" cy="31891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Presentation sub title</a:t>
            </a:r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1145894" y="796103"/>
            <a:ext cx="2968906" cy="4958862"/>
          </a:xfrm>
          <a:prstGeom prst="rect">
            <a:avLst/>
          </a:prstGeom>
          <a:noFill/>
          <a:ln w="1270">
            <a:gradFill>
              <a:gsLst>
                <a:gs pos="0">
                  <a:schemeClr val="bg1">
                    <a:alpha val="84000"/>
                  </a:schemeClr>
                </a:gs>
                <a:gs pos="50000">
                  <a:schemeClr val="bg1">
                    <a:alpha val="35000"/>
                  </a:schemeClr>
                </a:gs>
                <a:gs pos="100000">
                  <a:schemeClr val="tx1">
                    <a:lumMod val="85000"/>
                    <a:lumOff val="15000"/>
                    <a:alpha val="46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277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155372" y="3208136"/>
            <a:ext cx="4716016" cy="54514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3200" b="0" kern="1200" spc="50" baseline="0">
                <a:ln>
                  <a:noFill/>
                </a:ln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INDEX</a:t>
            </a:r>
            <a:endParaRPr lang="ko-KR" altLang="en-US"/>
          </a:p>
        </p:txBody>
      </p:sp>
      <p:sp>
        <p:nvSpPr>
          <p:cNvPr id="4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1155372" y="4077072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01. Contents sub title</a:t>
            </a:r>
            <a:endParaRPr lang="ko-KR" altLang="en-US"/>
          </a:p>
        </p:txBody>
      </p:sp>
      <p:sp>
        <p:nvSpPr>
          <p:cNvPr id="5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1155372" y="5085184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02. Contents sub 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759809" y="4077072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03. Contents sub 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759809" y="5085184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04. Contents sub title</a:t>
            </a:r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-5937" y="581891"/>
            <a:ext cx="9149937" cy="1947553"/>
            <a:chOff x="-5937" y="581891"/>
            <a:chExt cx="9149937" cy="1947553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84" b="63117"/>
            <a:stretch/>
          </p:blipFill>
          <p:spPr>
            <a:xfrm>
              <a:off x="0" y="581891"/>
              <a:ext cx="9144000" cy="1947553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15" name="직선 연결선 14"/>
            <p:cNvCxnSpPr/>
            <p:nvPr userDrawn="1"/>
          </p:nvCxnSpPr>
          <p:spPr>
            <a:xfrm>
              <a:off x="-5937" y="581891"/>
              <a:ext cx="913806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-5937" y="2529444"/>
              <a:ext cx="913806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51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755576" y="4384560"/>
            <a:ext cx="468052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90000"/>
              </a:lnSpc>
              <a:buNone/>
              <a:defRPr sz="3600" b="1" spc="5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3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755576" y="4909703"/>
            <a:ext cx="4680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90000"/>
              </a:lnSpc>
              <a:buNone/>
              <a:defRPr sz="2000" b="1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4" hasCustomPrompt="1"/>
          </p:nvPr>
        </p:nvSpPr>
        <p:spPr>
          <a:xfrm flipH="1">
            <a:off x="3779912" y="3356992"/>
            <a:ext cx="1656184" cy="914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90000"/>
              </a:lnSpc>
              <a:buNone/>
              <a:defRPr sz="6600" b="1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</a:t>
            </a:r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5632314" y="796103"/>
            <a:ext cx="2700679" cy="4958862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 l="-30030" t="-16054" r="-208551" b="-22244"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5632313" y="796103"/>
            <a:ext cx="2700679" cy="4958862"/>
          </a:xfrm>
          <a:prstGeom prst="rect">
            <a:avLst/>
          </a:prstGeom>
          <a:noFill/>
          <a:ln w="1270">
            <a:gradFill>
              <a:gsLst>
                <a:gs pos="0">
                  <a:schemeClr val="bg1">
                    <a:alpha val="84000"/>
                  </a:schemeClr>
                </a:gs>
                <a:gs pos="50000">
                  <a:schemeClr val="bg1">
                    <a:alpha val="35000"/>
                  </a:schemeClr>
                </a:gs>
                <a:gs pos="100000">
                  <a:schemeClr val="tx1">
                    <a:lumMod val="85000"/>
                    <a:lumOff val="15000"/>
                    <a:alpha val="46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048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6"/>
          <a:stretch/>
        </p:blipFill>
        <p:spPr>
          <a:xfrm>
            <a:off x="0" y="0"/>
            <a:ext cx="9144000" cy="775252"/>
          </a:xfrm>
          <a:prstGeom prst="rect">
            <a:avLst/>
          </a:prstGeom>
          <a:blipFill>
            <a:blip r:embed="rId3"/>
            <a:srcRect/>
            <a:stretch>
              <a:fillRect l="-20348" t="-58070" r="-40700" b="-174702"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</p:pic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>
            <a:lvl1pPr>
              <a:defRPr sz="1050">
                <a:latin typeface="Impact" panose="020B0806030902050204" pitchFamily="34" charset="0"/>
              </a:defRPr>
            </a:lvl1pPr>
          </a:lstStyle>
          <a:p>
            <a:fld id="{6D496982-6B67-48BF-BE88-CEE75E286A28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323528" y="206083"/>
            <a:ext cx="8496944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3600" b="0" spc="50" baseline="0">
                <a:solidFill>
                  <a:schemeClr val="tx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323528" y="859025"/>
            <a:ext cx="8496944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tx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775252"/>
            <a:ext cx="9144000" cy="0"/>
          </a:xfrm>
          <a:prstGeom prst="line">
            <a:avLst/>
          </a:prstGeom>
          <a:ln w="127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63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>
            <a:lvl1pPr>
              <a:defRPr sz="1050">
                <a:latin typeface="Impact" panose="020B0806030902050204" pitchFamily="34" charset="0"/>
              </a:defRPr>
            </a:lvl1pPr>
          </a:lstStyle>
          <a:p>
            <a:fld id="{6D496982-6B67-48BF-BE88-CEE75E286A28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037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30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1579418" y="4077072"/>
            <a:ext cx="5985164" cy="638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4000" b="0" spc="5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Thank you</a:t>
            </a:r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111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96982-6B67-48BF-BE88-CEE75E286A28}" type="slidenum">
              <a:rPr lang="ko-KR" altLang="en-US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093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1" r:id="rId3"/>
    <p:sldLayoutId id="2147483660" r:id="rId4"/>
    <p:sldLayoutId id="2147483662" r:id="rId5"/>
    <p:sldLayoutId id="2147483659" r:id="rId6"/>
    <p:sldLayoutId id="2147483652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274466" y="3861048"/>
            <a:ext cx="4732710" cy="820045"/>
          </a:xfrm>
        </p:spPr>
        <p:txBody>
          <a:bodyPr/>
          <a:lstStyle/>
          <a:p>
            <a:r>
              <a:rPr lang="en-US" altLang="ko-KR" sz="5400" b="0" spc="50" dirty="0" smtClean="0">
                <a:latin typeface="Segoe UI Mono" panose="020B0509040204020203" pitchFamily="49" charset="0"/>
              </a:rPr>
              <a:t>WANDER</a:t>
            </a:r>
            <a:endParaRPr lang="ko-KR" altLang="en-US" sz="5400" b="0" spc="50" dirty="0">
              <a:latin typeface="Segoe UI Mono" panose="020B0509040204020203" pitchFamily="49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274466" y="4682737"/>
            <a:ext cx="4732710" cy="318918"/>
          </a:xfrm>
        </p:spPr>
        <p:txBody>
          <a:bodyPr/>
          <a:lstStyle/>
          <a:p>
            <a:r>
              <a:rPr lang="en-US" altLang="ko-KR" sz="1600" dirty="0" smtClean="0">
                <a:latin typeface="Impact" panose="020B0806030902050204" pitchFamily="34" charset="0"/>
              </a:rPr>
              <a:t>ITERATION 0</a:t>
            </a:r>
            <a:endParaRPr lang="ko-KR" altLang="en-US" sz="1600" dirty="0">
              <a:latin typeface="Impact" panose="020B080603090205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274466" y="5311093"/>
            <a:ext cx="4248472" cy="12311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8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Valentin CHATELAIN &amp; Rami MORRI.</a:t>
            </a:r>
            <a:endParaRPr kumimoji="0" lang="en-US" altLang="ko-KR" sz="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95732" y="3901829"/>
            <a:ext cx="35630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33" y="0"/>
            <a:ext cx="5852667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5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en-US" altLang="ko-KR" dirty="0" smtClean="0"/>
              <a:t>SWOT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ko-KR" altLang="en-US" dirty="0" smtClean="0">
                <a:latin typeface="Impact" panose="020B0806030902050204" pitchFamily="34" charset="0"/>
              </a:rPr>
              <a:t> 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04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0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SWOT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53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332399"/>
          </a:xfrm>
        </p:spPr>
        <p:txBody>
          <a:bodyPr/>
          <a:lstStyle/>
          <a:p>
            <a:r>
              <a:rPr lang="fr-FR" sz="2400" dirty="0" smtClean="0"/>
              <a:t>Risques </a:t>
            </a:r>
            <a:r>
              <a:rPr lang="fr-FR" sz="2400" dirty="0"/>
              <a:t>et actions en conséquence</a:t>
            </a:r>
            <a:endParaRPr lang="ko-KR" altLang="en-US" sz="24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ko-KR" altLang="en-US" dirty="0" smtClean="0">
                <a:latin typeface="Impact" panose="020B0806030902050204" pitchFamily="34" charset="0"/>
              </a:rPr>
              <a:t> 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05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38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984885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fr-FR" altLang="ko-KR" sz="3200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Risques </a:t>
            </a:r>
            <a:r>
              <a:rPr lang="fr-FR" altLang="ko-KR" sz="3200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et actions </a:t>
            </a:r>
            <a:endParaRPr lang="fr-FR" altLang="ko-KR" sz="3200" b="0" spc="50" dirty="0" smtClean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  <a:p>
            <a:r>
              <a:rPr lang="fr-FR" altLang="ko-KR" sz="3200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en </a:t>
            </a:r>
            <a:r>
              <a:rPr lang="fr-FR" altLang="ko-KR" sz="3200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conséquence </a:t>
            </a:r>
            <a:endParaRPr lang="en-US" altLang="ko-KR" sz="32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83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dirty="0"/>
              <a:t>Etudes de faisabilité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ko-KR" altLang="en-US" dirty="0" smtClean="0">
                <a:latin typeface="Impact" panose="020B0806030902050204" pitchFamily="34" charset="0"/>
              </a:rPr>
              <a:t> 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06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00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37410" y="764704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Etudes de </a:t>
            </a:r>
            <a:r>
              <a:rPr lang="en-US" altLang="ko-KR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faisabilité</a:t>
            </a:r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987824" y="764704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9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dirty="0"/>
              <a:t>Carte de navigation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ko-KR" altLang="en-US" dirty="0" smtClean="0">
                <a:latin typeface="Impact" panose="020B0806030902050204" pitchFamily="34" charset="0"/>
              </a:rPr>
              <a:t> 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07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60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Carte de navigation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3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dirty="0" err="1"/>
              <a:t>Attribus</a:t>
            </a:r>
            <a:r>
              <a:rPr lang="fr-FR" altLang="ko-KR" dirty="0"/>
              <a:t> de qualité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ko-KR" altLang="en-US" dirty="0" smtClean="0">
                <a:latin typeface="Impact" panose="020B0806030902050204" pitchFamily="34" charset="0"/>
              </a:rPr>
              <a:t> 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08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70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Attribus</a:t>
            </a:r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de </a:t>
            </a:r>
            <a:r>
              <a:rPr lang="en-US" altLang="ko-KR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qualité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29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15616" y="2780928"/>
            <a:ext cx="4716016" cy="725759"/>
          </a:xfrm>
        </p:spPr>
        <p:txBody>
          <a:bodyPr/>
          <a:lstStyle/>
          <a:p>
            <a:r>
              <a:rPr lang="en-US" altLang="ko-KR" sz="4800" dirty="0" smtClean="0"/>
              <a:t>SOMMAIRE</a:t>
            </a:r>
            <a:endParaRPr lang="ko-KR" altLang="en-US" sz="48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>
          <a:xfrm>
            <a:off x="1090488" y="3618986"/>
            <a:ext cx="3615873" cy="396943"/>
          </a:xfrm>
        </p:spPr>
        <p:txBody>
          <a:bodyPr/>
          <a:lstStyle/>
          <a:p>
            <a:r>
              <a:rPr lang="en-US" altLang="ko-KR" dirty="0" smtClean="0"/>
              <a:t>01.  Mission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>
          <a:xfrm>
            <a:off x="1090487" y="4087454"/>
            <a:ext cx="3615873" cy="396943"/>
          </a:xfrm>
        </p:spPr>
        <p:txBody>
          <a:bodyPr/>
          <a:lstStyle/>
          <a:p>
            <a:r>
              <a:rPr lang="en-US" altLang="ko-KR" dirty="0" smtClean="0"/>
              <a:t>02.  </a:t>
            </a:r>
            <a:r>
              <a:rPr lang="en-US" altLang="ko-KR" dirty="0" err="1" smtClean="0"/>
              <a:t>Objectifs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4731489" y="4001188"/>
            <a:ext cx="3615873" cy="396943"/>
          </a:xfrm>
        </p:spPr>
        <p:txBody>
          <a:bodyPr/>
          <a:lstStyle/>
          <a:p>
            <a:r>
              <a:rPr lang="ko-KR" altLang="fr-FR" dirty="0"/>
              <a:t> 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4720053" y="4976920"/>
            <a:ext cx="3615873" cy="396943"/>
          </a:xfrm>
        </p:spPr>
        <p:txBody>
          <a:bodyPr/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115616" y="2793274"/>
            <a:ext cx="14188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403648" y="4403928"/>
            <a:ext cx="2304256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9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0" lang="en-US" altLang="ko-KR" sz="9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텍스트 개체 틀 7"/>
          <p:cNvSpPr txBox="1">
            <a:spLocks/>
          </p:cNvSpPr>
          <p:nvPr/>
        </p:nvSpPr>
        <p:spPr>
          <a:xfrm>
            <a:off x="5292080" y="3615158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06. </a:t>
            </a:r>
            <a:r>
              <a:rPr lang="fr-FR" dirty="0"/>
              <a:t>Etudes de faisabilité </a:t>
            </a:r>
            <a:endParaRPr lang="ko-KR" altLang="en-US" dirty="0"/>
          </a:p>
        </p:txBody>
      </p:sp>
      <p:sp>
        <p:nvSpPr>
          <p:cNvPr id="15" name="텍스트 개체 틀 7"/>
          <p:cNvSpPr txBox="1">
            <a:spLocks/>
          </p:cNvSpPr>
          <p:nvPr/>
        </p:nvSpPr>
        <p:spPr>
          <a:xfrm>
            <a:off x="1104180" y="5051669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04. SWOT</a:t>
            </a:r>
            <a:endParaRPr lang="ko-KR" altLang="en-US" dirty="0"/>
          </a:p>
        </p:txBody>
      </p:sp>
      <p:sp>
        <p:nvSpPr>
          <p:cNvPr id="16" name="텍스트 개체 틀 7"/>
          <p:cNvSpPr txBox="1">
            <a:spLocks/>
          </p:cNvSpPr>
          <p:nvPr/>
        </p:nvSpPr>
        <p:spPr>
          <a:xfrm>
            <a:off x="1115616" y="5564709"/>
            <a:ext cx="3816424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05. </a:t>
            </a:r>
            <a:r>
              <a:rPr lang="fr-FR" dirty="0"/>
              <a:t>Risques et actions en conséquence </a:t>
            </a:r>
            <a:endParaRPr lang="ko-KR" altLang="en-US" dirty="0"/>
          </a:p>
        </p:txBody>
      </p:sp>
      <p:sp>
        <p:nvSpPr>
          <p:cNvPr id="17" name="텍스트 개체 틀 7"/>
          <p:cNvSpPr txBox="1">
            <a:spLocks/>
          </p:cNvSpPr>
          <p:nvPr/>
        </p:nvSpPr>
        <p:spPr>
          <a:xfrm>
            <a:off x="5292080" y="4074563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07. </a:t>
            </a:r>
            <a:r>
              <a:rPr lang="fr-FR" altLang="ko-KR" dirty="0"/>
              <a:t> </a:t>
            </a:r>
            <a:r>
              <a:rPr lang="fr-FR" altLang="ko-KR" dirty="0" smtClean="0"/>
              <a:t>Carte de navigation</a:t>
            </a:r>
            <a:endParaRPr lang="ko-KR" altLang="en-US" dirty="0"/>
          </a:p>
        </p:txBody>
      </p:sp>
      <p:sp>
        <p:nvSpPr>
          <p:cNvPr id="22" name="텍스트 개체 틀 7"/>
          <p:cNvSpPr txBox="1">
            <a:spLocks/>
          </p:cNvSpPr>
          <p:nvPr/>
        </p:nvSpPr>
        <p:spPr>
          <a:xfrm>
            <a:off x="5292080" y="4629386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08. </a:t>
            </a:r>
            <a:r>
              <a:rPr lang="fr-FR" altLang="ko-KR" dirty="0" err="1" smtClean="0"/>
              <a:t>Attribus</a:t>
            </a:r>
            <a:r>
              <a:rPr lang="fr-FR" altLang="ko-KR" dirty="0" smtClean="0"/>
              <a:t> de qualité</a:t>
            </a:r>
            <a:endParaRPr lang="ko-KR" altLang="en-US" dirty="0"/>
          </a:p>
        </p:txBody>
      </p:sp>
      <p:sp>
        <p:nvSpPr>
          <p:cNvPr id="23" name="텍스트 개체 틀 7"/>
          <p:cNvSpPr txBox="1">
            <a:spLocks/>
          </p:cNvSpPr>
          <p:nvPr/>
        </p:nvSpPr>
        <p:spPr>
          <a:xfrm>
            <a:off x="5288258" y="5754180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10. Vision sur la prochaine itération</a:t>
            </a:r>
            <a:endParaRPr lang="ko-KR" altLang="en-US" dirty="0"/>
          </a:p>
        </p:txBody>
      </p:sp>
      <p:sp>
        <p:nvSpPr>
          <p:cNvPr id="24" name="텍스트 개체 틀 7"/>
          <p:cNvSpPr txBox="1">
            <a:spLocks/>
          </p:cNvSpPr>
          <p:nvPr/>
        </p:nvSpPr>
        <p:spPr>
          <a:xfrm>
            <a:off x="5292079" y="5212941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09. Technologies utilisées</a:t>
            </a:r>
            <a:endParaRPr lang="ko-KR" altLang="en-US" dirty="0"/>
          </a:p>
        </p:txBody>
      </p:sp>
      <p:sp>
        <p:nvSpPr>
          <p:cNvPr id="25" name="텍스트 개체 틀 7"/>
          <p:cNvSpPr txBox="1">
            <a:spLocks/>
          </p:cNvSpPr>
          <p:nvPr/>
        </p:nvSpPr>
        <p:spPr>
          <a:xfrm>
            <a:off x="1115616" y="4542427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03. </a:t>
            </a:r>
            <a:r>
              <a:rPr lang="fr-FR" dirty="0"/>
              <a:t>Gestion du </a:t>
            </a:r>
            <a:r>
              <a:rPr lang="fr-FR" dirty="0" err="1"/>
              <a:t>board</a:t>
            </a:r>
            <a:r>
              <a:rPr lang="fr-FR" dirty="0"/>
              <a:t> agile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34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dirty="0"/>
              <a:t>Technologies utilisées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ko-KR" altLang="en-US" dirty="0" smtClean="0">
                <a:latin typeface="Impact" panose="020B0806030902050204" pitchFamily="34" charset="0"/>
              </a:rPr>
              <a:t> 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09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23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Technologies </a:t>
            </a:r>
            <a:r>
              <a:rPr lang="en-US" altLang="ko-KR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utilisées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9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997196"/>
          </a:xfrm>
        </p:spPr>
        <p:txBody>
          <a:bodyPr/>
          <a:lstStyle/>
          <a:p>
            <a:r>
              <a:rPr lang="fr-FR" altLang="ko-KR" dirty="0"/>
              <a:t>Vision sur la prochaine itération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ko-KR" altLang="en-US" dirty="0" smtClean="0">
                <a:latin typeface="Impact" panose="020B0806030902050204" pitchFamily="34" charset="0"/>
              </a:rPr>
              <a:t> 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en-US" altLang="ko-KR" dirty="0" smtClean="0"/>
              <a:t>10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66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fr-FR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Vision sur la prochaine itération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27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1579418" y="4079173"/>
            <a:ext cx="5985164" cy="638000"/>
          </a:xfrm>
        </p:spPr>
        <p:txBody>
          <a:bodyPr/>
          <a:lstStyle/>
          <a:p>
            <a:r>
              <a:rPr lang="en-US" altLang="ko-KR" smtClean="0"/>
              <a:t>THANK YOU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3422175" y="4079173"/>
            <a:ext cx="22872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79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933765" y="5310146"/>
            <a:ext cx="4680520" cy="332399"/>
          </a:xfrm>
        </p:spPr>
        <p:txBody>
          <a:bodyPr/>
          <a:lstStyle/>
          <a:p>
            <a:r>
              <a:rPr lang="fr-FR" altLang="ko-KR" sz="2400" dirty="0" smtClean="0">
                <a:latin typeface="Segoe UI Mono" panose="020B0509040204020203" pitchFamily="49" charset="0"/>
              </a:rPr>
              <a:t>Rami MORRI</a:t>
            </a:r>
            <a:endParaRPr lang="ko-KR" altLang="en-US" sz="2400" dirty="0">
              <a:latin typeface="Segoe UI Mono" panose="020B0509040204020203" pitchFamily="49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ko-KR" altLang="en-US" dirty="0" smtClean="0">
                <a:latin typeface="Impact" panose="020B0806030902050204" pitchFamily="34" charset="0"/>
              </a:rPr>
              <a:t> 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1835696" y="3212976"/>
            <a:ext cx="3611033" cy="914096"/>
          </a:xfrm>
        </p:spPr>
        <p:txBody>
          <a:bodyPr/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EQUIPE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4"/>
          <p:cNvSpPr txBox="1">
            <a:spLocks/>
          </p:cNvSpPr>
          <p:nvPr/>
        </p:nvSpPr>
        <p:spPr>
          <a:xfrm flipH="1">
            <a:off x="918609" y="4536960"/>
            <a:ext cx="4680520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3600" b="1" kern="1200" spc="50" baseline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2400" dirty="0" smtClean="0">
                <a:latin typeface="Segoe UI Mono" panose="020B0509040204020203" pitchFamily="49" charset="0"/>
              </a:rPr>
              <a:t>Valentin CHATELAIN</a:t>
            </a:r>
            <a:endParaRPr lang="ko-KR" altLang="en-US" sz="2400" dirty="0">
              <a:latin typeface="Segoe UI Mono" panose="020B050904020402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36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en-US" altLang="ko-KR" dirty="0" smtClean="0"/>
              <a:t>MISSION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ko-KR" altLang="en-US" dirty="0" smtClean="0">
                <a:latin typeface="Impact" panose="020B0806030902050204" pitchFamily="34" charset="0"/>
              </a:rPr>
              <a:t> 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01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34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MISSION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1331640" y="2136905"/>
            <a:ext cx="69127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Créer </a:t>
            </a:r>
            <a:r>
              <a:rPr lang="fr-FR" sz="2000" dirty="0">
                <a:solidFill>
                  <a:srgbClr val="000000"/>
                </a:solidFill>
                <a:latin typeface="Segoe UI" panose="020B0502040204020203" pitchFamily="34" charset="0"/>
              </a:rPr>
              <a:t>un jeu massivement multi-joueurs sur </a:t>
            </a:r>
            <a:endParaRPr lang="fr-FR" sz="2000" dirty="0" smtClean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navigateur </a:t>
            </a:r>
            <a:r>
              <a:rPr lang="fr-FR" sz="2000" dirty="0">
                <a:solidFill>
                  <a:srgbClr val="000000"/>
                </a:solidFill>
                <a:latin typeface="Segoe UI" panose="020B0502040204020203" pitchFamily="34" charset="0"/>
              </a:rPr>
              <a:t>web permettant aux joueurs </a:t>
            </a:r>
            <a:r>
              <a:rPr lang="fr-FR" sz="20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de</a:t>
            </a: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latin typeface="Segoe UI" panose="020B0502040204020203" pitchFamily="34" charset="0"/>
              </a:rPr>
              <a:t>se </a:t>
            </a:r>
            <a:r>
              <a:rPr lang="fr-FR" sz="20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déplacer librement </a:t>
            </a:r>
            <a:r>
              <a:rPr lang="fr-FR" sz="2000" dirty="0">
                <a:solidFill>
                  <a:srgbClr val="000000"/>
                </a:solidFill>
                <a:latin typeface="Segoe UI" panose="020B0502040204020203" pitchFamily="34" charset="0"/>
              </a:rPr>
              <a:t>dans </a:t>
            </a:r>
            <a:r>
              <a:rPr lang="fr-FR" sz="20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un</a:t>
            </a: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latin typeface="Segoe UI" panose="020B0502040204020203" pitchFamily="34" charset="0"/>
              </a:rPr>
              <a:t>monde virtuel en deux dimensions, de gagner </a:t>
            </a:r>
            <a:r>
              <a:rPr lang="fr-FR" sz="20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de</a:t>
            </a: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 l’argent</a:t>
            </a: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latin typeface="Segoe UI" panose="020B0502040204020203" pitchFamily="34" charset="0"/>
              </a:rPr>
              <a:t>virtuel, de communiquer avec les autres joueurs</a:t>
            </a:r>
            <a:r>
              <a:rPr lang="fr-FR" sz="20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,</a:t>
            </a: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latin typeface="Segoe UI" panose="020B0502040204020203" pitchFamily="34" charset="0"/>
              </a:rPr>
              <a:t>d’acheter des propriétés et d’exercer un </a:t>
            </a:r>
            <a:r>
              <a:rPr lang="fr-FR" sz="20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emploi</a:t>
            </a: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latin typeface="Segoe UI" panose="020B0502040204020203" pitchFamily="34" charset="0"/>
              </a:rPr>
              <a:t>virtuel. </a:t>
            </a:r>
          </a:p>
          <a:p>
            <a:pPr algn="ctr"/>
            <a:r>
              <a:rPr lang="fr-FR" sz="2000" dirty="0">
                <a:solidFill>
                  <a:srgbClr val="000000"/>
                </a:solidFill>
                <a:latin typeface="Segoe UI" panose="020B0502040204020203" pitchFamily="34" charset="0"/>
              </a:rPr>
              <a:t>Le but du jeu est de devenir le plus riche et de disposer du plus grand nombre de propriétés, </a:t>
            </a:r>
            <a:r>
              <a:rPr lang="fr-FR" sz="20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cependant</a:t>
            </a: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latin typeface="Segoe UI" panose="020B0502040204020203" pitchFamily="34" charset="0"/>
              </a:rPr>
              <a:t>un joueur </a:t>
            </a:r>
            <a:endParaRPr lang="fr-FR" sz="2000" dirty="0" smtClean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peut </a:t>
            </a:r>
            <a:r>
              <a:rPr lang="fr-FR" sz="2000" dirty="0">
                <a:solidFill>
                  <a:srgbClr val="000000"/>
                </a:solidFill>
                <a:latin typeface="Segoe UI" panose="020B0502040204020203" pitchFamily="34" charset="0"/>
              </a:rPr>
              <a:t>évidemment jouer à </a:t>
            </a:r>
            <a:r>
              <a:rPr lang="fr-FR" sz="2000" dirty="0" err="1">
                <a:solidFill>
                  <a:srgbClr val="000000"/>
                </a:solidFill>
                <a:latin typeface="Segoe UI" panose="020B0502040204020203" pitchFamily="34" charset="0"/>
              </a:rPr>
              <a:t>Wander</a:t>
            </a:r>
            <a:r>
              <a:rPr lang="fr-FR" sz="2000" dirty="0">
                <a:solidFill>
                  <a:srgbClr val="000000"/>
                </a:solidFill>
                <a:latin typeface="Segoe UI" panose="020B0502040204020203" pitchFamily="34" charset="0"/>
              </a:rPr>
              <a:t> sans but précis 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6186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en-US" altLang="ko-KR" dirty="0" smtClean="0"/>
              <a:t>OBJECTIFS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ko-KR" altLang="en-US" dirty="0" smtClean="0">
                <a:latin typeface="Impact" panose="020B0806030902050204" pitchFamily="34" charset="0"/>
              </a:rPr>
              <a:t> 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02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98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OBJECTIFS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1122644" y="1985665"/>
            <a:ext cx="69847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solidFill>
                  <a:srgbClr val="000000"/>
                </a:solidFill>
                <a:latin typeface="Segoe UI Mono" panose="020B0509040204020203" pitchFamily="49" charset="0"/>
              </a:rPr>
              <a:t>Mettre </a:t>
            </a:r>
            <a:r>
              <a:rPr lang="fr-FR" sz="1600" dirty="0">
                <a:solidFill>
                  <a:srgbClr val="000000"/>
                </a:solidFill>
                <a:latin typeface="Segoe UI Mono" panose="020B0509040204020203" pitchFamily="49" charset="0"/>
              </a:rPr>
              <a:t>en place un serveur de jeu capable </a:t>
            </a:r>
            <a:endParaRPr lang="fr-FR" sz="1600" dirty="0" smtClean="0">
              <a:solidFill>
                <a:srgbClr val="000000"/>
              </a:solidFill>
              <a:latin typeface="Segoe UI Mono" panose="020B0509040204020203" pitchFamily="49" charset="0"/>
            </a:endParaRPr>
          </a:p>
          <a:p>
            <a:pPr algn="ctr"/>
            <a:r>
              <a:rPr lang="fr-FR" sz="1600" dirty="0" smtClean="0">
                <a:solidFill>
                  <a:srgbClr val="000000"/>
                </a:solidFill>
                <a:latin typeface="Segoe UI Mono" panose="020B0509040204020203" pitchFamily="49" charset="0"/>
              </a:rPr>
              <a:t>d’accueillir </a:t>
            </a:r>
            <a:r>
              <a:rPr lang="fr-FR" sz="1600" dirty="0">
                <a:solidFill>
                  <a:srgbClr val="000000"/>
                </a:solidFill>
                <a:latin typeface="Segoe UI Mono" panose="020B0509040204020203" pitchFamily="49" charset="0"/>
              </a:rPr>
              <a:t>et de </a:t>
            </a:r>
            <a:endParaRPr lang="fr-FR" sz="1600" dirty="0" smtClean="0">
              <a:solidFill>
                <a:srgbClr val="000000"/>
              </a:solidFill>
              <a:latin typeface="Segoe UI Mono" panose="020B0509040204020203" pitchFamily="49" charset="0"/>
            </a:endParaRPr>
          </a:p>
          <a:p>
            <a:pPr algn="ctr"/>
            <a:r>
              <a:rPr lang="fr-FR" sz="1600" dirty="0" smtClean="0">
                <a:solidFill>
                  <a:srgbClr val="000000"/>
                </a:solidFill>
                <a:latin typeface="Segoe UI Mono" panose="020B0509040204020203" pitchFamily="49" charset="0"/>
              </a:rPr>
              <a:t>synchroniser </a:t>
            </a:r>
            <a:r>
              <a:rPr lang="fr-FR" sz="1600" dirty="0">
                <a:solidFill>
                  <a:srgbClr val="000000"/>
                </a:solidFill>
                <a:latin typeface="Segoe UI Mono" panose="020B0509040204020203" pitchFamily="49" charset="0"/>
              </a:rPr>
              <a:t>au moins 100 joueurs simultanément</a:t>
            </a:r>
            <a:r>
              <a:rPr lang="fr-FR" sz="1600" dirty="0" smtClean="0">
                <a:solidFill>
                  <a:srgbClr val="000000"/>
                </a:solidFill>
                <a:latin typeface="Segoe UI Mono" panose="020B0509040204020203" pitchFamily="49" charset="0"/>
              </a:rPr>
              <a:t>.</a:t>
            </a:r>
          </a:p>
          <a:p>
            <a:pPr algn="ctr"/>
            <a:r>
              <a:rPr lang="fr-FR" sz="1600" dirty="0" smtClean="0">
                <a:solidFill>
                  <a:srgbClr val="000000"/>
                </a:solidFill>
                <a:latin typeface="Segoe UI Mono" panose="020B0509040204020203" pitchFamily="49" charset="0"/>
              </a:rPr>
              <a:t> </a:t>
            </a:r>
            <a:endParaRPr lang="fr-FR" sz="1600" dirty="0">
              <a:solidFill>
                <a:srgbClr val="000000"/>
              </a:solidFill>
              <a:latin typeface="Segoe UI Mono" panose="020B0509040204020203" pitchFamily="49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solidFill>
                  <a:srgbClr val="000000"/>
                </a:solidFill>
                <a:latin typeface="Segoe UI Mono" panose="020B0509040204020203" pitchFamily="49" charset="0"/>
              </a:rPr>
              <a:t>Mettre </a:t>
            </a:r>
            <a:r>
              <a:rPr lang="fr-FR" sz="1600" dirty="0">
                <a:solidFill>
                  <a:srgbClr val="000000"/>
                </a:solidFill>
                <a:latin typeface="Segoe UI Mono" panose="020B0509040204020203" pitchFamily="49" charset="0"/>
              </a:rPr>
              <a:t>en place un système de stockage d’informations et </a:t>
            </a:r>
            <a:r>
              <a:rPr lang="fr-FR" sz="1600" dirty="0" smtClean="0">
                <a:solidFill>
                  <a:srgbClr val="000000"/>
                </a:solidFill>
                <a:latin typeface="Segoe UI Mono" panose="020B0509040204020203" pitchFamily="49" charset="0"/>
              </a:rPr>
              <a:t>des données des joueurs </a:t>
            </a:r>
          </a:p>
          <a:p>
            <a:pPr algn="ctr"/>
            <a:endParaRPr lang="fr-FR" sz="1600" dirty="0" smtClean="0">
              <a:solidFill>
                <a:srgbClr val="000000"/>
              </a:solidFill>
              <a:latin typeface="Segoe UI Mono" panose="020B0509040204020203" pitchFamily="49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solidFill>
                  <a:srgbClr val="000000"/>
                </a:solidFill>
                <a:latin typeface="Segoe UI Mono" panose="020B0509040204020203" pitchFamily="49" charset="0"/>
              </a:rPr>
              <a:t>Mettre </a:t>
            </a:r>
            <a:r>
              <a:rPr lang="fr-FR" sz="1600" dirty="0">
                <a:solidFill>
                  <a:srgbClr val="000000"/>
                </a:solidFill>
                <a:latin typeface="Segoe UI Mono" panose="020B0509040204020203" pitchFamily="49" charset="0"/>
              </a:rPr>
              <a:t>en place un lien de synchronisation </a:t>
            </a:r>
            <a:r>
              <a:rPr lang="fr-FR" sz="1600" dirty="0" smtClean="0">
                <a:solidFill>
                  <a:srgbClr val="000000"/>
                </a:solidFill>
                <a:latin typeface="Segoe UI Mono" panose="020B0509040204020203" pitchFamily="49" charset="0"/>
              </a:rPr>
              <a:t>entre</a:t>
            </a:r>
          </a:p>
          <a:p>
            <a:pPr algn="ctr"/>
            <a:r>
              <a:rPr lang="fr-FR" sz="1600" dirty="0" smtClean="0">
                <a:solidFill>
                  <a:srgbClr val="000000"/>
                </a:solidFill>
                <a:latin typeface="Segoe UI Mono" panose="020B0509040204020203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Segoe UI Mono" panose="020B0509040204020203" pitchFamily="49" charset="0"/>
              </a:rPr>
              <a:t>le </a:t>
            </a:r>
            <a:r>
              <a:rPr lang="fr-FR" sz="1600" dirty="0" smtClean="0">
                <a:solidFill>
                  <a:srgbClr val="000000"/>
                </a:solidFill>
                <a:latin typeface="Segoe UI Mono" panose="020B0509040204020203" pitchFamily="49" charset="0"/>
              </a:rPr>
              <a:t>client et </a:t>
            </a:r>
            <a:r>
              <a:rPr lang="fr-FR" sz="1600" dirty="0">
                <a:solidFill>
                  <a:srgbClr val="000000"/>
                </a:solidFill>
                <a:latin typeface="Segoe UI Mono" panose="020B0509040204020203" pitchFamily="49" charset="0"/>
              </a:rPr>
              <a:t>le serveur </a:t>
            </a:r>
            <a:endParaRPr lang="fr-FR" sz="1600" dirty="0" smtClean="0">
              <a:solidFill>
                <a:srgbClr val="000000"/>
              </a:solidFill>
              <a:latin typeface="Segoe UI Mono" panose="020B0509040204020203" pitchFamily="49" charset="0"/>
            </a:endParaRPr>
          </a:p>
          <a:p>
            <a:pPr algn="ctr"/>
            <a:endParaRPr lang="fr-FR" sz="1600" dirty="0">
              <a:solidFill>
                <a:srgbClr val="000000"/>
              </a:solidFill>
              <a:latin typeface="Segoe UI Mono" panose="020B0509040204020203" pitchFamily="49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solidFill>
                  <a:srgbClr val="000000"/>
                </a:solidFill>
                <a:latin typeface="Segoe UI Mono" panose="020B0509040204020203" pitchFamily="49" charset="0"/>
              </a:rPr>
              <a:t>Créer </a:t>
            </a:r>
            <a:r>
              <a:rPr lang="fr-FR" sz="1600" dirty="0">
                <a:solidFill>
                  <a:srgbClr val="000000"/>
                </a:solidFill>
                <a:latin typeface="Segoe UI Mono" panose="020B0509040204020203" pitchFamily="49" charset="0"/>
              </a:rPr>
              <a:t>un site web d’inscription et de connexion </a:t>
            </a:r>
            <a:r>
              <a:rPr lang="fr-FR" sz="1600" dirty="0" smtClean="0">
                <a:solidFill>
                  <a:srgbClr val="000000"/>
                </a:solidFill>
                <a:latin typeface="Segoe UI Mono" panose="020B0509040204020203" pitchFamily="49" charset="0"/>
              </a:rPr>
              <a:t>qui</a:t>
            </a:r>
          </a:p>
          <a:p>
            <a:pPr algn="ctr"/>
            <a:r>
              <a:rPr lang="fr-FR" sz="1600" dirty="0" smtClean="0">
                <a:solidFill>
                  <a:srgbClr val="000000"/>
                </a:solidFill>
                <a:latin typeface="Segoe UI Mono" panose="020B0509040204020203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Segoe UI Mono" panose="020B0509040204020203" pitchFamily="49" charset="0"/>
              </a:rPr>
              <a:t>permettra </a:t>
            </a:r>
            <a:r>
              <a:rPr lang="fr-FR" sz="1600" dirty="0" smtClean="0">
                <a:solidFill>
                  <a:srgbClr val="000000"/>
                </a:solidFill>
                <a:latin typeface="Segoe UI Mono" panose="020B0509040204020203" pitchFamily="49" charset="0"/>
              </a:rPr>
              <a:t>également </a:t>
            </a:r>
            <a:r>
              <a:rPr lang="fr-FR" sz="1600" dirty="0">
                <a:solidFill>
                  <a:srgbClr val="000000"/>
                </a:solidFill>
                <a:latin typeface="Segoe UI Mono" panose="020B0509040204020203" pitchFamily="49" charset="0"/>
              </a:rPr>
              <a:t>d’accéder au jeu </a:t>
            </a:r>
          </a:p>
          <a:p>
            <a:pPr algn="ctr"/>
            <a:r>
              <a:rPr lang="fr-FR" sz="1600" dirty="0">
                <a:solidFill>
                  <a:srgbClr val="000000"/>
                </a:solidFill>
                <a:latin typeface="Segoe UI Mono" panose="020B0509040204020203" pitchFamily="49" charset="0"/>
              </a:rPr>
              <a:t>- Réaliser la partie cliente du jeu en JavaScript </a:t>
            </a:r>
          </a:p>
        </p:txBody>
      </p:sp>
    </p:spTree>
    <p:extLst>
      <p:ext uri="{BB962C8B-B14F-4D97-AF65-F5344CB8AC3E}">
        <p14:creationId xmlns:p14="http://schemas.microsoft.com/office/powerpoint/2010/main" val="17818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1107996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fr-FR" dirty="0"/>
              <a:t>Gestion du </a:t>
            </a:r>
            <a:r>
              <a:rPr lang="fr-FR" dirty="0" err="1"/>
              <a:t>board</a:t>
            </a:r>
            <a:r>
              <a:rPr lang="fr-FR" dirty="0"/>
              <a:t> agile </a:t>
            </a:r>
            <a:endParaRPr lang="ko-KR" altLang="en-US" dirty="0"/>
          </a:p>
          <a:p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ko-KR" altLang="en-US" dirty="0" smtClean="0">
                <a:latin typeface="Impact" panose="020B0806030902050204" pitchFamily="34" charset="0"/>
              </a:rPr>
              <a:t> 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en-US" altLang="ko-KR" dirty="0" smtClean="0">
                <a:latin typeface="Impact" panose="020B0806030902050204" pitchFamily="34" charset="0"/>
              </a:rPr>
              <a:t>03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75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altLang="ko-KR" sz="3600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Gestion</a:t>
            </a:r>
            <a:r>
              <a:rPr lang="en-US" altLang="ko-KR" sz="3600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du board agile 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27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56dd1def8b50eb304f6fe074b56938609d763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</TotalTime>
  <Words>310</Words>
  <Application>Microsoft Office PowerPoint</Application>
  <PresentationFormat>Affichage à l'écran (4:3)</PresentationFormat>
  <Paragraphs>97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2" baseType="lpstr">
      <vt:lpstr>맑은 고딕</vt:lpstr>
      <vt:lpstr>Arial</vt:lpstr>
      <vt:lpstr>Calibri</vt:lpstr>
      <vt:lpstr>Impact</vt:lpstr>
      <vt:lpstr>Segoe UI</vt:lpstr>
      <vt:lpstr>Segoe UI Mono</vt:lpstr>
      <vt:lpstr>Tahoma</vt:lpstr>
      <vt:lpstr>Office 테마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pello5</dc:creator>
  <cp:lastModifiedBy>Rami</cp:lastModifiedBy>
  <cp:revision>94</cp:revision>
  <dcterms:created xsi:type="dcterms:W3CDTF">2014-12-22T07:01:46Z</dcterms:created>
  <dcterms:modified xsi:type="dcterms:W3CDTF">2015-10-20T13:29:11Z</dcterms:modified>
</cp:coreProperties>
</file>